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4889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7852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4965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647F38-B617-4D2F-AE0A-013F0C4D2C57}" type="datetimeFigureOut">
              <a:rPr lang="en-US" smtClean="0"/>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1865294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6272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BFA754-D5C3-4E66-96A6-867B257F58DC}" type="datetimeFigureOut">
              <a:rPr lang="en-US" smtClean="0"/>
              <a:t>4/3/2020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630311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4/3/2020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3278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4/3/2020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6232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1199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2859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3463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4/3/2020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903279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مهارات دراسية </a:t>
            </a:r>
            <a:endParaRPr lang="en-US" dirty="0"/>
          </a:p>
        </p:txBody>
      </p:sp>
      <p:sp>
        <p:nvSpPr>
          <p:cNvPr id="3" name="Subtitle 2"/>
          <p:cNvSpPr>
            <a:spLocks noGrp="1"/>
          </p:cNvSpPr>
          <p:nvPr>
            <p:ph type="subTitle" idx="1"/>
          </p:nvPr>
        </p:nvSpPr>
        <p:spPr>
          <a:xfrm>
            <a:off x="2209800" y="3509963"/>
            <a:ext cx="9144000" cy="1655762"/>
          </a:xfrm>
        </p:spPr>
        <p:txBody>
          <a:bodyPr/>
          <a:lstStyle/>
          <a:p>
            <a:r>
              <a:rPr lang="ar-SA" dirty="0" smtClean="0"/>
              <a:t>المحاضرة الثالثة  </a:t>
            </a:r>
            <a:endParaRPr lang="en-US" dirty="0"/>
          </a:p>
        </p:txBody>
      </p:sp>
    </p:spTree>
    <p:extLst>
      <p:ext uri="{BB962C8B-B14F-4D97-AF65-F5344CB8AC3E}">
        <p14:creationId xmlns:p14="http://schemas.microsoft.com/office/powerpoint/2010/main" val="2083653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الاستماع والمشاركة وأخذ الملاحظات</a:t>
            </a:r>
            <a:endParaRPr lang="en-US" dirty="0"/>
          </a:p>
        </p:txBody>
      </p:sp>
      <p:sp>
        <p:nvSpPr>
          <p:cNvPr id="3" name="Content Placeholder 2"/>
          <p:cNvSpPr>
            <a:spLocks noGrp="1"/>
          </p:cNvSpPr>
          <p:nvPr>
            <p:ph idx="1"/>
          </p:nvPr>
        </p:nvSpPr>
        <p:spPr/>
        <p:txBody>
          <a:bodyPr>
            <a:normAutofit lnSpcReduction="10000"/>
          </a:bodyPr>
          <a:lstStyle/>
          <a:p>
            <a:pPr marL="0" indent="0" algn="r" rtl="1">
              <a:buNone/>
            </a:pPr>
            <a:r>
              <a:rPr lang="ar-SA" sz="3200" dirty="0"/>
              <a:t/>
            </a:r>
            <a:br>
              <a:rPr lang="ar-SA" sz="3200" dirty="0"/>
            </a:br>
            <a:r>
              <a:rPr lang="ar-SA" sz="3200" dirty="0"/>
              <a:t>مفهوم مهارة الاستماع </a:t>
            </a:r>
            <a:r>
              <a:rPr lang="ar-SA" sz="3200" dirty="0" smtClean="0"/>
              <a:t>:</a:t>
            </a:r>
          </a:p>
          <a:p>
            <a:pPr marL="0" indent="0" algn="r" rtl="1">
              <a:buNone/>
            </a:pPr>
            <a:r>
              <a:rPr lang="ar-SA" sz="3200" dirty="0" smtClean="0"/>
              <a:t>الاستماع </a:t>
            </a:r>
            <a:r>
              <a:rPr lang="ar-SA" sz="3200" dirty="0"/>
              <a:t>هو عبارة عن عملية يعطي فيها المستمع اهتماماً خاصاً للطرف الآخر، حيث يعتبر الاستماع مهارةً وفناً، حيث إنّه يعتمد على عمليّات عقليّة معقّدة؛ نظراً لضرورة تآزر كلٍ من التفكير والسمع مع بعضهما البعض، ومن المعروف أنّ لهذه المهارة دورٌ أساسيّ في عملية التعلّم، فقديماً كانت هي التي يتمّ من خلالها نقل الثقافة والعلوم المختلفة من جيل إلى جيل، في هذا المقال سنتحدّث عن مهارة الاستماع بشكلٍ مفصل.</a:t>
            </a:r>
            <a:r>
              <a:rPr lang="ar-SA" dirty="0"/>
              <a:t/>
            </a:r>
            <a:br>
              <a:rPr lang="ar-SA" dirty="0"/>
            </a:br>
            <a:r>
              <a:rPr lang="ar-SA" dirty="0"/>
              <a:t/>
            </a:r>
            <a:br>
              <a:rPr lang="ar-SA" dirty="0"/>
            </a:br>
            <a:endParaRPr lang="en-US" dirty="0"/>
          </a:p>
        </p:txBody>
      </p:sp>
    </p:spTree>
    <p:extLst>
      <p:ext uri="{BB962C8B-B14F-4D97-AF65-F5344CB8AC3E}">
        <p14:creationId xmlns:p14="http://schemas.microsoft.com/office/powerpoint/2010/main" val="1571469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مهارة الاستماع </a:t>
            </a:r>
            <a:endParaRPr lang="en-US" dirty="0"/>
          </a:p>
        </p:txBody>
      </p:sp>
      <p:sp>
        <p:nvSpPr>
          <p:cNvPr id="3" name="Content Placeholder 2"/>
          <p:cNvSpPr>
            <a:spLocks noGrp="1"/>
          </p:cNvSpPr>
          <p:nvPr>
            <p:ph idx="1"/>
          </p:nvPr>
        </p:nvSpPr>
        <p:spPr/>
        <p:txBody>
          <a:bodyPr>
            <a:normAutofit lnSpcReduction="10000"/>
          </a:bodyPr>
          <a:lstStyle/>
          <a:p>
            <a:pPr algn="r">
              <a:buFontTx/>
              <a:buChar char="-"/>
            </a:pPr>
            <a:r>
              <a:rPr lang="ar-SA" dirty="0"/>
              <a:t>معوقات مهارة الاستماع </a:t>
            </a:r>
            <a:r>
              <a:rPr lang="ar-SA" dirty="0" smtClean="0"/>
              <a:t>:</a:t>
            </a:r>
          </a:p>
          <a:p>
            <a:pPr algn="r">
              <a:buFontTx/>
              <a:buChar char="-"/>
            </a:pPr>
            <a:r>
              <a:rPr lang="ar-SA" dirty="0" smtClean="0"/>
              <a:t>التشتت </a:t>
            </a:r>
            <a:r>
              <a:rPr lang="ar-SA" dirty="0"/>
              <a:t>وعدم القدرة على التركيز نتيجة الظروف المحيطة والضوضاء. الملل. انعدام الصبر وضعف القدرة على التحمّل. الافتقار إلى النشاط العقليّ والبلادة. التسرّع في الاستماع إلى الجانب الذي يريده الشخص، وترك الجوانب الأخرى في الحديث.</a:t>
            </a:r>
            <a:br>
              <a:rPr lang="ar-SA" dirty="0"/>
            </a:br>
            <a:r>
              <a:rPr lang="ar-SA" dirty="0"/>
              <a:t/>
            </a:r>
            <a:br>
              <a:rPr lang="ar-SA" dirty="0"/>
            </a:br>
            <a:r>
              <a:rPr lang="ar-SA" dirty="0"/>
              <a:t>مهارة الاستماع الجيد كي تكون مستمعاً جيداً اتبع ما يلي: إبقاء العينين متصلتين مع المتحدّث. تجنّب مقاطعة المتحدّث. البقاء جالساً وتجنّب الحركة غير الضرورية قدر الإمكان. الالتزام بالإيماءات والحركات التي توحي للمتحدّث بالتركيز الشديد. طرح بعض الأسئلة المتعلّقة بالموضوع بشرط انتهاء المتحدّث من حديثه.</a:t>
            </a:r>
            <a:r>
              <a:rPr lang="ar-SA" dirty="0"/>
              <a:t/>
            </a:r>
            <a:br>
              <a:rPr lang="ar-SA" dirty="0"/>
            </a:br>
            <a:r>
              <a:rPr lang="ar-SA"/>
              <a:t/>
            </a:r>
            <a:br>
              <a:rPr lang="ar-SA"/>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8950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العوامل التي تساعد علي الاستماع والمشاركة </a:t>
            </a:r>
            <a:endParaRPr lang="en-US" dirty="0"/>
          </a:p>
        </p:txBody>
      </p:sp>
      <p:sp>
        <p:nvSpPr>
          <p:cNvPr id="3" name="Content Placeholder 2"/>
          <p:cNvSpPr>
            <a:spLocks noGrp="1"/>
          </p:cNvSpPr>
          <p:nvPr>
            <p:ph idx="1"/>
          </p:nvPr>
        </p:nvSpPr>
        <p:spPr/>
        <p:txBody>
          <a:bodyPr>
            <a:normAutofit/>
          </a:bodyPr>
          <a:lstStyle/>
          <a:p>
            <a:pPr marL="0" indent="0" algn="r" rtl="1">
              <a:buNone/>
            </a:pPr>
            <a:r>
              <a:rPr lang="ar-SA" dirty="0"/>
              <a:t/>
            </a:r>
            <a:br>
              <a:rPr lang="ar-SA" dirty="0"/>
            </a:br>
            <a:r>
              <a:rPr lang="ar-SA" dirty="0" smtClean="0"/>
              <a:t>ا- المحافظة علي اتجاه إيجابي نحو المحاضر والمحاضرة وعدم الحكم علي أي منهما سلبيا منذ البداية .</a:t>
            </a:r>
          </a:p>
          <a:p>
            <a:pPr marL="0" indent="0" algn="r" rtl="1">
              <a:buNone/>
            </a:pPr>
            <a:r>
              <a:rPr lang="ar-SA" dirty="0" smtClean="0"/>
              <a:t>2- الانتباه الواعي لما يقال في المحاضرة .</a:t>
            </a:r>
          </a:p>
          <a:p>
            <a:pPr marL="0" indent="0" algn="r" rtl="1">
              <a:buNone/>
            </a:pPr>
            <a:r>
              <a:rPr lang="ar-SA" dirty="0" smtClean="0"/>
              <a:t>3- القدرة علي التكيف مع المحاضرة .</a:t>
            </a:r>
          </a:p>
          <a:p>
            <a:pPr marL="0" indent="0" algn="r" rtl="1">
              <a:buNone/>
            </a:pPr>
            <a:r>
              <a:rPr lang="ar-SA" dirty="0" smtClean="0"/>
              <a:t>4- مقاومة المشتتات في المحاضرة .</a:t>
            </a:r>
          </a:p>
          <a:p>
            <a:pPr marL="0" indent="0" algn="r" rtl="1">
              <a:buNone/>
            </a:pPr>
            <a:r>
              <a:rPr lang="ar-SA" dirty="0" smtClean="0"/>
              <a:t>5- طرح أسئلة للاستيضاح عن الأشياء غير الواضحة .</a:t>
            </a:r>
          </a:p>
          <a:p>
            <a:pPr marL="0" indent="0" algn="r" rtl="1">
              <a:buNone/>
            </a:pPr>
            <a:r>
              <a:rPr lang="ar-SA" dirty="0" smtClean="0"/>
              <a:t>6- تقويم ما يتم سماعه في المجاضرة .</a:t>
            </a:r>
          </a:p>
          <a:p>
            <a:pPr marL="0" indent="0" algn="r" rtl="1">
              <a:buNone/>
            </a:pPr>
            <a:endParaRPr lang="en-US" dirty="0"/>
          </a:p>
        </p:txBody>
      </p:sp>
    </p:spTree>
    <p:extLst>
      <p:ext uri="{BB962C8B-B14F-4D97-AF65-F5344CB8AC3E}">
        <p14:creationId xmlns:p14="http://schemas.microsoft.com/office/powerpoint/2010/main" val="3267922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3104" y="703453"/>
            <a:ext cx="10515600" cy="1325563"/>
          </a:xfrm>
        </p:spPr>
        <p:txBody>
          <a:bodyPr/>
          <a:lstStyle/>
          <a:p>
            <a:pPr algn="ctr"/>
            <a:r>
              <a:rPr lang="ar-SA" dirty="0" smtClean="0"/>
              <a:t>نشاط</a:t>
            </a:r>
            <a:endParaRPr lang="en-US" dirty="0"/>
          </a:p>
        </p:txBody>
      </p:sp>
      <p:sp>
        <p:nvSpPr>
          <p:cNvPr id="3" name="Content Placeholder 2"/>
          <p:cNvSpPr>
            <a:spLocks noGrp="1"/>
          </p:cNvSpPr>
          <p:nvPr>
            <p:ph idx="1"/>
          </p:nvPr>
        </p:nvSpPr>
        <p:spPr/>
        <p:txBody>
          <a:bodyPr>
            <a:normAutofit/>
          </a:bodyPr>
          <a:lstStyle/>
          <a:p>
            <a:pPr marL="0" indent="0" algn="r">
              <a:buNone/>
            </a:pPr>
            <a:r>
              <a:rPr lang="ar-SA" sz="4000" dirty="0" smtClean="0"/>
              <a:t>تأمل في خبرتك أثناء حضور المحاضرات المختلفة وحدد أهم الكلمات والحركات والسلوكيات التي يقوم المحاضرون بها ويهدفون من ورائها إيصال رسالة مهمة تتعلق بالمادة</a:t>
            </a:r>
            <a:r>
              <a:rPr lang="ar-SA" dirty="0"/>
              <a:t/>
            </a:r>
            <a:br>
              <a:rPr lang="ar-SA" dirty="0"/>
            </a:br>
            <a:endParaRPr lang="en-US" dirty="0"/>
          </a:p>
        </p:txBody>
      </p:sp>
    </p:spTree>
    <p:extLst>
      <p:ext uri="{BB962C8B-B14F-4D97-AF65-F5344CB8AC3E}">
        <p14:creationId xmlns:p14="http://schemas.microsoft.com/office/powerpoint/2010/main" val="1631105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تقييم منزلي</a:t>
            </a:r>
            <a:endParaRPr lang="en-US" dirty="0"/>
          </a:p>
        </p:txBody>
      </p:sp>
      <p:sp>
        <p:nvSpPr>
          <p:cNvPr id="3" name="Content Placeholder 2"/>
          <p:cNvSpPr>
            <a:spLocks noGrp="1"/>
          </p:cNvSpPr>
          <p:nvPr>
            <p:ph idx="1"/>
          </p:nvPr>
        </p:nvSpPr>
        <p:spPr/>
        <p:txBody>
          <a:bodyPr>
            <a:normAutofit/>
          </a:bodyPr>
          <a:lstStyle/>
          <a:p>
            <a:pPr algn="r" rtl="1"/>
            <a:r>
              <a:rPr lang="ar-SA" b="1" dirty="0"/>
              <a:t/>
            </a:r>
            <a:br>
              <a:rPr lang="ar-SA" b="1" dirty="0"/>
            </a:br>
            <a:r>
              <a:rPr lang="ar-SA" b="1" dirty="0"/>
              <a:t>تكليف منزلي</a:t>
            </a:r>
            <a:endParaRPr lang="ar-SA" dirty="0"/>
          </a:p>
          <a:p>
            <a:pPr algn="r" rtl="1"/>
            <a:r>
              <a:rPr lang="ar-SA" b="1" dirty="0" smtClean="0"/>
              <a:t>قيم مهارة الاستماع لديك أثناء حضور المحاضرات </a:t>
            </a:r>
            <a:endParaRPr lang="ar-SA" dirty="0"/>
          </a:p>
          <a:p>
            <a:pPr algn="r" rtl="1"/>
            <a:r>
              <a:rPr lang="ar-SA" b="1" dirty="0"/>
              <a:t>............................................................................................................................................................................................................................................................................................................................................................................................................</a:t>
            </a:r>
            <a:endParaRPr lang="ar-SA" dirty="0"/>
          </a:p>
          <a:p>
            <a:endParaRPr lang="en-US" dirty="0"/>
          </a:p>
        </p:txBody>
      </p:sp>
    </p:spTree>
    <p:extLst>
      <p:ext uri="{BB962C8B-B14F-4D97-AF65-F5344CB8AC3E}">
        <p14:creationId xmlns:p14="http://schemas.microsoft.com/office/powerpoint/2010/main" val="3890164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154</TotalTime>
  <Words>87</Words>
  <Application>Microsoft Office PowerPoint</Application>
  <PresentationFormat>Widescreen</PresentationFormat>
  <Paragraphs>21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مهارات دراسية </vt:lpstr>
      <vt:lpstr>الاستماع والمشاركة وأخذ الملاحظات</vt:lpstr>
      <vt:lpstr>مهارة الاستماع </vt:lpstr>
      <vt:lpstr>العوامل التي تساعد علي الاستماع والمشاركة </vt:lpstr>
      <vt:lpstr>نشاط</vt:lpstr>
      <vt:lpstr>تقييم منزلي</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مهارات دراسية</dc:title>
  <dc:creator>hanna zaki</dc:creator>
  <cp:lastModifiedBy>hanna zaki</cp:lastModifiedBy>
  <cp:revision>11</cp:revision>
  <dcterms:created xsi:type="dcterms:W3CDTF">2020-03-16T13:31:29Z</dcterms:created>
  <dcterms:modified xsi:type="dcterms:W3CDTF">2020-04-03T17:12:39Z</dcterms:modified>
</cp:coreProperties>
</file>